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0"/>
  </p:notesMasterIdLst>
  <p:sldIdLst>
    <p:sldId id="1999" r:id="rId2"/>
    <p:sldId id="2000" r:id="rId3"/>
    <p:sldId id="472" r:id="rId4"/>
    <p:sldId id="256" r:id="rId5"/>
    <p:sldId id="2024" r:id="rId6"/>
    <p:sldId id="464" r:id="rId7"/>
    <p:sldId id="1970" r:id="rId8"/>
    <p:sldId id="1973" r:id="rId9"/>
    <p:sldId id="1974" r:id="rId10"/>
    <p:sldId id="341" r:id="rId11"/>
    <p:sldId id="2025" r:id="rId12"/>
    <p:sldId id="1989" r:id="rId13"/>
    <p:sldId id="625" r:id="rId14"/>
    <p:sldId id="669" r:id="rId15"/>
    <p:sldId id="1980" r:id="rId16"/>
    <p:sldId id="1972" r:id="rId17"/>
    <p:sldId id="1968" r:id="rId18"/>
    <p:sldId id="2008" r:id="rId19"/>
    <p:sldId id="2026" r:id="rId20"/>
    <p:sldId id="2027" r:id="rId21"/>
    <p:sldId id="1054" r:id="rId22"/>
    <p:sldId id="473" r:id="rId23"/>
    <p:sldId id="474" r:id="rId24"/>
    <p:sldId id="353" r:id="rId25"/>
    <p:sldId id="366" r:id="rId26"/>
    <p:sldId id="494" r:id="rId27"/>
    <p:sldId id="496" r:id="rId28"/>
    <p:sldId id="202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7E4EFD-C9D6-AE75-E9C3-24FCEC7C1568}" name="samya aboutajdine" initials="sa" userId="2072fa5c12a2680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86456" autoAdjust="0"/>
  </p:normalViewPr>
  <p:slideViewPr>
    <p:cSldViewPr snapToGrid="0" snapToObjects="1">
      <p:cViewPr varScale="1">
        <p:scale>
          <a:sx n="67" d="100"/>
          <a:sy n="67" d="100"/>
        </p:scale>
        <p:origin x="11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43781-B856-164F-9F44-22E596BC9E88}" type="datetimeFigureOut">
              <a:rPr lang="fr-FR" smtClean="0"/>
              <a:t>30/06/2022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5EF6E-E215-194A-8CD1-CCBC2BBA484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25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2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20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0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9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663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67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22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0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COVID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Ensure stronger, greener, and fairer growth 
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5EF6E-E215-194A-8CD1-CCBC2BBA4847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3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June 30,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lonne de contenu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9144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701" y="180644"/>
            <a:ext cx="8175110" cy="935776"/>
          </a:xfrm>
        </p:spPr>
        <p:txBody>
          <a:bodyPr rtlCol="0">
            <a:no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>
                <a:solidFill>
                  <a:schemeClr val="bg1"/>
                </a:solidFill>
              </a:rPr>
              <a:t>Cliquez pour ajouter un titre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20"/>
            <a:ext cx="9144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7"/>
            <a:ext cx="3488436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86701" y="1834006"/>
            <a:ext cx="3545801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1500" b="1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6701" y="2422380"/>
            <a:ext cx="3545801" cy="3029446"/>
          </a:xfrm>
        </p:spPr>
        <p:txBody>
          <a:bodyPr rtlCol="0" anchor="t">
            <a:noAutofit/>
          </a:bodyPr>
          <a:lstStyle>
            <a:lvl1pPr marL="212598" indent="-212598">
              <a:buFont typeface="Arial" panose="020B0604020202020204" pitchFamily="34" charset="0"/>
              <a:buChar char="•"/>
              <a:defRPr sz="1200" b="0" baseline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572000" y="1834005"/>
            <a:ext cx="3545801" cy="465155"/>
          </a:xfrm>
        </p:spPr>
        <p:txBody>
          <a:bodyPr rtlCol="0" anchor="t">
            <a:noAutofit/>
          </a:bodyPr>
          <a:lstStyle>
            <a:lvl1pPr>
              <a:buFont typeface="Arial" panose="020B0604020202020204" pitchFamily="34" charset="0"/>
              <a:buNone/>
              <a:defRPr sz="1500" b="1"/>
            </a:lvl1pPr>
          </a:lstStyle>
          <a:p>
            <a:pPr rtl="0"/>
            <a:r>
              <a:rPr lang="fr-FR"/>
              <a:t>Cliquez pour ajouter un sous-titre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0" y="2422380"/>
            <a:ext cx="3545801" cy="3029446"/>
          </a:xfrm>
        </p:spPr>
        <p:txBody>
          <a:bodyPr rtlCol="0" anchor="t">
            <a:noAutofit/>
          </a:bodyPr>
          <a:lstStyle>
            <a:lvl1pPr marL="212598" indent="-212598">
              <a:buFont typeface="Arial" panose="020B0604020202020204" pitchFamily="34" charset="0"/>
              <a:buChar char="•"/>
              <a:defRPr sz="1200" b="0" baseline="0"/>
            </a:lvl1pPr>
          </a:lstStyle>
          <a:p>
            <a:pPr rtl="0"/>
            <a:r>
              <a:rPr lang="fr-FR"/>
              <a:t> Cliquer pour ajouter du texte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3" y="6101107"/>
            <a:ext cx="9141714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dirty="0"/>
          </a:p>
        </p:txBody>
      </p:sp>
      <p:sp>
        <p:nvSpPr>
          <p:cNvPr id="11" name="Espace réservé du pied de page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188" y="6309360"/>
            <a:ext cx="2567990" cy="457200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CdF - Climat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Espace réservé de la date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0215" y="6309360"/>
            <a:ext cx="2558980" cy="4572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fr-FR"/>
              <a:t>02/11/2021</a:t>
            </a:r>
            <a:endParaRPr lang="fr-FR" dirty="0"/>
          </a:p>
        </p:txBody>
      </p:sp>
      <p:sp>
        <p:nvSpPr>
          <p:cNvPr id="12" name="Espace réservé du numéro de diapositive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6902" y="6309360"/>
            <a:ext cx="734909" cy="457200"/>
          </a:xfrm>
        </p:spPr>
        <p:txBody>
          <a:bodyPr rtlCol="0"/>
          <a:lstStyle/>
          <a:p>
            <a:pPr rtl="0"/>
            <a:fld id="{FAEF9944-A4F6-4C59-AEBD-678D6480B8EA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5349" y="6117631"/>
            <a:ext cx="48006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dirty="0"/>
          </a:p>
        </p:txBody>
      </p:sp>
    </p:spTree>
    <p:extLst>
      <p:ext uri="{BB962C8B-B14F-4D97-AF65-F5344CB8AC3E}">
        <p14:creationId xmlns:p14="http://schemas.microsoft.com/office/powerpoint/2010/main" val="34764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June 30, 2022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June 30,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246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June 30,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b="1" dirty="0" err="1"/>
              <a:t>Covid</a:t>
            </a:r>
            <a:r>
              <a:rPr lang="fr-FR" sz="2800" b="1" dirty="0"/>
              <a:t> as </a:t>
            </a:r>
            <a:r>
              <a:rPr lang="fr-FR" sz="2800" b="1" dirty="0" err="1"/>
              <a:t>revelator</a:t>
            </a:r>
            <a:r>
              <a:rPr lang="fr-FR" sz="2800" b="1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187B11-756C-4085-9536-924C4CFE0B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86" y="1323393"/>
            <a:ext cx="7373052" cy="53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5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F8CBB4-BD4B-46B3-9B2B-D8DE34E6E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fr-FR" smtClean="0"/>
              <a:t>10</a:t>
            </a:fld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4461707C-C356-43A6-8CDC-1545F1D207B3}"/>
              </a:ext>
            </a:extLst>
          </p:cNvPr>
          <p:cNvSpPr txBox="1">
            <a:spLocks/>
          </p:cNvSpPr>
          <p:nvPr/>
        </p:nvSpPr>
        <p:spPr>
          <a:xfrm>
            <a:off x="601001" y="1107033"/>
            <a:ext cx="8175110" cy="701832"/>
          </a:xfrm>
          <a:prstGeom prst="rect">
            <a:avLst/>
          </a:prstGeom>
        </p:spPr>
        <p:txBody>
          <a:bodyPr vert="horz" lIns="82296" tIns="82296" rIns="82296" bIns="6858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 err="1"/>
              <a:t>Akcigit</a:t>
            </a:r>
            <a:r>
              <a:rPr lang="fr-FR" sz="2100" dirty="0"/>
              <a:t> et al, 2020</a:t>
            </a:r>
          </a:p>
        </p:txBody>
      </p:sp>
      <p:sp>
        <p:nvSpPr>
          <p:cNvPr id="11" name="Espace réservé du contenu 7">
            <a:extLst>
              <a:ext uri="{FF2B5EF4-FFF2-40B4-BE49-F238E27FC236}">
                <a16:creationId xmlns:a16="http://schemas.microsoft.com/office/drawing/2014/main" id="{70D5A5BC-9AC9-4E0D-A31E-E6AB2F709B7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2188" y="1998785"/>
            <a:ext cx="7620413" cy="348866"/>
          </a:xfrm>
        </p:spPr>
        <p:txBody>
          <a:bodyPr rtlCol="0">
            <a:noAutofit/>
          </a:bodyPr>
          <a:lstStyle/>
          <a:p>
            <a:pPr rtl="0"/>
            <a:r>
              <a:rPr lang="fr-FR" dirty="0"/>
              <a:t>Deux limites à l’accession au doctorat par les plus talentueux …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6C0BF0D-D7EB-4F29-A825-00377372D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47" y="2347651"/>
            <a:ext cx="4786204" cy="2284073"/>
          </a:xfrm>
          <a:prstGeom prst="rect">
            <a:avLst/>
          </a:prstGeom>
        </p:spPr>
      </p:pic>
      <p:sp>
        <p:nvSpPr>
          <p:cNvPr id="13" name="Espace réservé du contenu 4">
            <a:extLst>
              <a:ext uri="{FF2B5EF4-FFF2-40B4-BE49-F238E27FC236}">
                <a16:creationId xmlns:a16="http://schemas.microsoft.com/office/drawing/2014/main" id="{4C771103-925E-461A-912D-CE0E56BD3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088" y="4484699"/>
            <a:ext cx="8103423" cy="2272085"/>
          </a:xfrm>
        </p:spPr>
        <p:txBody>
          <a:bodyPr rtlCol="0">
            <a:noAutofit/>
          </a:bodyPr>
          <a:lstStyle/>
          <a:p>
            <a:r>
              <a:rPr lang="fr-FR" altLang="en-US" dirty="0"/>
              <a:t>Le coût des études privent certains de l’obtention d’un doctorat (revenus familiaux insuffisants)</a:t>
            </a:r>
          </a:p>
          <a:p>
            <a:r>
              <a:rPr lang="fr-FR" altLang="en-US" dirty="0"/>
              <a:t>Le manque d’attractivité des métiers de la recherche (salaires, préférences…)</a:t>
            </a:r>
          </a:p>
        </p:txBody>
      </p:sp>
      <p:sp>
        <p:nvSpPr>
          <p:cNvPr id="14" name="Espace réservé du pied de page 14">
            <a:extLst>
              <a:ext uri="{FF2B5EF4-FFF2-40B4-BE49-F238E27FC236}">
                <a16:creationId xmlns:a16="http://schemas.microsoft.com/office/drawing/2014/main" id="{4B079C44-4EDD-407A-9917-BF0D50AB9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188" y="5589270"/>
            <a:ext cx="2567990" cy="342900"/>
          </a:xfrm>
        </p:spPr>
        <p:txBody>
          <a:bodyPr rtlCol="0"/>
          <a:lstStyle/>
          <a:p>
            <a:pPr algn="l" rtl="0"/>
            <a:r>
              <a:rPr lang="fr-FR" dirty="0" err="1"/>
              <a:t>CdF</a:t>
            </a:r>
            <a:r>
              <a:rPr lang="fr-FR" dirty="0"/>
              <a:t> - Education</a:t>
            </a:r>
          </a:p>
        </p:txBody>
      </p:sp>
      <p:sp>
        <p:nvSpPr>
          <p:cNvPr id="15" name="Espace réservé de la date 13">
            <a:extLst>
              <a:ext uri="{FF2B5EF4-FFF2-40B4-BE49-F238E27FC236}">
                <a16:creationId xmlns:a16="http://schemas.microsoft.com/office/drawing/2014/main" id="{C1AAE65C-C88F-4AA9-A443-000C90DA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0215" y="5589270"/>
            <a:ext cx="2558980" cy="342900"/>
          </a:xfrm>
        </p:spPr>
        <p:txBody>
          <a:bodyPr rtlCol="0"/>
          <a:lstStyle/>
          <a:p>
            <a:pPr rtl="0"/>
            <a:r>
              <a:rPr lang="fr-FR" dirty="0"/>
              <a:t>21/10/2021</a:t>
            </a:r>
          </a:p>
        </p:txBody>
      </p:sp>
    </p:spTree>
    <p:extLst>
      <p:ext uri="{BB962C8B-B14F-4D97-AF65-F5344CB8AC3E}">
        <p14:creationId xmlns:p14="http://schemas.microsoft.com/office/powerpoint/2010/main" val="1628833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267511-EDD0-489C-AC93-5FD3B681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AEF9944-A4F6-4C59-AEBD-678D6480B8EA}" type="slidenum">
              <a:rPr lang="fr-FR" smtClean="0"/>
              <a:t>11</a:t>
            </a:fld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894C8D68-CBCB-45D0-B878-14B908DCF1AF}"/>
              </a:ext>
            </a:extLst>
          </p:cNvPr>
          <p:cNvSpPr txBox="1">
            <a:spLocks/>
          </p:cNvSpPr>
          <p:nvPr/>
        </p:nvSpPr>
        <p:spPr>
          <a:xfrm>
            <a:off x="601001" y="1107033"/>
            <a:ext cx="8175110" cy="701832"/>
          </a:xfrm>
          <a:prstGeom prst="rect">
            <a:avLst/>
          </a:prstGeom>
        </p:spPr>
        <p:txBody>
          <a:bodyPr vert="horz" lIns="82296" tIns="82296" rIns="82296" bIns="6858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/>
              <a:t>Akcigit et al, 2020</a:t>
            </a:r>
            <a:endParaRPr lang="fr-FR" sz="2100" dirty="0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589F5A68-23B4-43C9-8161-A378EF7C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188" y="5589270"/>
            <a:ext cx="2567990" cy="342900"/>
          </a:xfrm>
        </p:spPr>
        <p:txBody>
          <a:bodyPr rtlCol="0"/>
          <a:lstStyle/>
          <a:p>
            <a:pPr algn="l" rtl="0"/>
            <a:r>
              <a:rPr lang="fr-FR"/>
              <a:t>CdF - Education</a:t>
            </a:r>
            <a:endParaRPr lang="fr-FR" dirty="0"/>
          </a:p>
        </p:txBody>
      </p:sp>
      <p:sp>
        <p:nvSpPr>
          <p:cNvPr id="13" name="Espace réservé de la date 13">
            <a:extLst>
              <a:ext uri="{FF2B5EF4-FFF2-40B4-BE49-F238E27FC236}">
                <a16:creationId xmlns:a16="http://schemas.microsoft.com/office/drawing/2014/main" id="{6871994D-9769-40C2-B8ED-FE42C23F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0215" y="5589270"/>
            <a:ext cx="2558980" cy="342900"/>
          </a:xfrm>
        </p:spPr>
        <p:txBody>
          <a:bodyPr rtlCol="0"/>
          <a:lstStyle/>
          <a:p>
            <a:pPr rtl="0"/>
            <a:r>
              <a:rPr lang="fr-FR"/>
              <a:t>21/10/2021</a:t>
            </a:r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BD4DACD8-D569-469A-9996-AFD88604E90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2188" y="1920229"/>
            <a:ext cx="8293923" cy="348866"/>
          </a:xfrm>
        </p:spPr>
        <p:txBody>
          <a:bodyPr rtlCol="0">
            <a:noAutofit/>
          </a:bodyPr>
          <a:lstStyle/>
          <a:p>
            <a:pPr rtl="0"/>
            <a:r>
              <a:rPr lang="fr-FR"/>
              <a:t>Fait 9: Un arbitrage, nombre de chercheurs vs qualité des chercheurs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0921DF-4DF2-4DF2-A58E-16EF76F6C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81" y="2380458"/>
            <a:ext cx="3972269" cy="29149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6EEE039-FF33-4857-9BB0-07F79087F65D}"/>
              </a:ext>
            </a:extLst>
          </p:cNvPr>
          <p:cNvSpPr txBox="1"/>
          <p:nvPr/>
        </p:nvSpPr>
        <p:spPr>
          <a:xfrm>
            <a:off x="6251317" y="3145411"/>
            <a:ext cx="25589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Plus le nombre de doctorants augmente, plus leur QI moyen diminue…</a:t>
            </a:r>
          </a:p>
        </p:txBody>
      </p:sp>
    </p:spTree>
    <p:extLst>
      <p:ext uri="{BB962C8B-B14F-4D97-AF65-F5344CB8AC3E}">
        <p14:creationId xmlns:p14="http://schemas.microsoft.com/office/powerpoint/2010/main" val="272056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471" y="588936"/>
            <a:ext cx="8251879" cy="1039839"/>
          </a:xfrm>
        </p:spPr>
        <p:txBody>
          <a:bodyPr>
            <a:noAutofit/>
          </a:bodyPr>
          <a:lstStyle/>
          <a:p>
            <a:pPr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fr-FR" sz="2800" b="1" dirty="0" err="1"/>
              <a:t>Competition</a:t>
            </a:r>
            <a:r>
              <a:rPr lang="fr-FR" sz="2800" b="1" dirty="0"/>
              <a:t>, </a:t>
            </a:r>
            <a:r>
              <a:rPr lang="fr-FR" sz="2800" b="1" dirty="0" err="1"/>
              <a:t>growth</a:t>
            </a:r>
            <a:r>
              <a:rPr lang="fr-FR" sz="2800" b="1" dirty="0"/>
              <a:t> and distance to </a:t>
            </a:r>
            <a:r>
              <a:rPr lang="fr-FR" sz="2800" b="1" dirty="0" err="1"/>
              <a:t>frontier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770" y="1975324"/>
            <a:ext cx="8374460" cy="4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7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580ADD-8F20-4009-B332-ED8A28D6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513" y="827594"/>
            <a:ext cx="7486973" cy="520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8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C87A86-3873-46D3-98AD-9FB0AC674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956" y="782424"/>
            <a:ext cx="6314399" cy="47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6C76A4-6377-4155-B09C-2D82C538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5" y="691612"/>
            <a:ext cx="7609190" cy="54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2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88BA-0B7A-4C1A-93CC-293B3EE96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15"/>
            <a:ext cx="5401733" cy="776636"/>
          </a:xfrm>
        </p:spPr>
        <p:txBody>
          <a:bodyPr>
            <a:normAutofit/>
          </a:bodyPr>
          <a:lstStyle/>
          <a:p>
            <a:r>
              <a:rPr lang="fr-FR" sz="2800" b="1" dirty="0" err="1"/>
              <a:t>Flexsecurity</a:t>
            </a:r>
            <a:r>
              <a:rPr lang="fr-FR" sz="2800" b="1" dirty="0"/>
              <a:t> </a:t>
            </a:r>
            <a:endParaRPr lang="en-US" sz="28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606587-B0A8-4975-A3B3-A8A2F26F7C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5" y="854891"/>
            <a:ext cx="7375161" cy="536375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E5DC958-CF53-4386-8B67-2567AD06D35E}"/>
              </a:ext>
            </a:extLst>
          </p:cNvPr>
          <p:cNvSpPr txBox="1"/>
          <p:nvPr/>
        </p:nvSpPr>
        <p:spPr>
          <a:xfrm>
            <a:off x="660400" y="6261884"/>
            <a:ext cx="3243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Case and Deaton (2017).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9371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109A-6FAF-4767-8018-EE46095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46"/>
            <a:ext cx="5791200" cy="749421"/>
          </a:xfrm>
        </p:spPr>
        <p:txBody>
          <a:bodyPr>
            <a:normAutofit/>
          </a:bodyPr>
          <a:lstStyle/>
          <a:p>
            <a:r>
              <a:rPr lang="fr-FR" sz="2800" b="1" dirty="0"/>
              <a:t>Alexandra roulet on </a:t>
            </a:r>
            <a:r>
              <a:rPr lang="fr-FR" sz="2800" b="1" dirty="0" err="1"/>
              <a:t>denmark</a:t>
            </a:r>
            <a:endParaRPr lang="en-US" sz="2800" b="1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D97EF506-56E0-4FB2-83A3-926A43EAF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41" y="1176602"/>
            <a:ext cx="7263851" cy="54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6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109A-6FAF-4767-8018-EE46095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46"/>
            <a:ext cx="5791200" cy="749421"/>
          </a:xfrm>
        </p:spPr>
        <p:txBody>
          <a:bodyPr>
            <a:normAutofit/>
          </a:bodyPr>
          <a:lstStyle/>
          <a:p>
            <a:r>
              <a:rPr lang="fr-FR" sz="2800" b="1" dirty="0"/>
              <a:t>Alexandra roulet on </a:t>
            </a:r>
            <a:r>
              <a:rPr lang="fr-FR" sz="2800" b="1" dirty="0" err="1"/>
              <a:t>denmark</a:t>
            </a:r>
            <a:endParaRPr lang="en-US" sz="2800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4FDE6DC5-E950-472E-AC3A-73B975E65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6" y="1045633"/>
            <a:ext cx="733244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48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AA9E9-8B73-F44E-634A-B741CA7D6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20" y="870900"/>
            <a:ext cx="8237159" cy="51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b="1" dirty="0" err="1"/>
              <a:t>Covid</a:t>
            </a:r>
            <a:r>
              <a:rPr lang="fr-FR" sz="2800" b="1" dirty="0"/>
              <a:t> as </a:t>
            </a:r>
            <a:r>
              <a:rPr lang="fr-FR" sz="2800" b="1" dirty="0" err="1"/>
              <a:t>revelator</a:t>
            </a:r>
            <a:r>
              <a:rPr lang="fr-FR" sz="2800" b="1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4A545FC-BA2F-42E0-B699-9D2B3E7A79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3" y="1073710"/>
            <a:ext cx="7402534" cy="53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5E3B0-6C9B-A620-89A4-F51F1A11B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847725"/>
            <a:ext cx="8283245" cy="49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3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8DD14293-D03F-969C-8947-A1E8F9039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576388"/>
            <a:ext cx="83915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b="1" dirty="0" err="1"/>
              <a:t>Covid</a:t>
            </a:r>
            <a:r>
              <a:rPr lang="fr-FR" sz="2800" b="1" dirty="0"/>
              <a:t> as </a:t>
            </a:r>
            <a:r>
              <a:rPr lang="fr-FR" sz="2800" b="1" dirty="0" err="1"/>
              <a:t>revelator</a:t>
            </a:r>
            <a:r>
              <a:rPr lang="fr-FR" sz="2800" b="1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73476" y="1848246"/>
            <a:ext cx="3556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Financing from BARDA to fight COVID-19
</a:t>
            </a:r>
            <a:endParaRPr lang="fr-FR" sz="1600" dirty="0">
              <a:effectLst/>
            </a:endParaRPr>
          </a:p>
        </p:txBody>
      </p:sp>
      <p:pic>
        <p:nvPicPr>
          <p:cNvPr id="3" name="Image 2" descr="Capture d’écran 2020-11-09 à 17.10.0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04549"/>
            <a:ext cx="8365629" cy="23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4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b="1" dirty="0" err="1"/>
              <a:t>Covid</a:t>
            </a:r>
            <a:r>
              <a:rPr lang="fr-FR" sz="2800" b="1" dirty="0"/>
              <a:t> as </a:t>
            </a:r>
            <a:r>
              <a:rPr lang="fr-FR" sz="2800" b="1" dirty="0" err="1"/>
              <a:t>revelator</a:t>
            </a:r>
            <a:r>
              <a:rPr lang="fr-FR" sz="28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73476" y="1848246"/>
            <a:ext cx="5054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Mesures de la BARDA pour lutter contre le COVID-19</a:t>
            </a:r>
            <a:endParaRPr lang="fr-FR" sz="1600" dirty="0">
              <a:effectLst/>
            </a:endParaRPr>
          </a:p>
        </p:txBody>
      </p:sp>
      <p:pic>
        <p:nvPicPr>
          <p:cNvPr id="4" name="Image 3" descr="Capture d’écran 2020-11-09 à 17.12.3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6" y="1848246"/>
            <a:ext cx="8026400" cy="4381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02736" y="1380739"/>
            <a:ext cx="8053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Financing from the European Commission and the European Investment Bank
</a:t>
            </a:r>
            <a:endParaRPr lang="fr-F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2283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09B7D-A50D-41A6-ACAB-C1AB4756D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31" y="1156298"/>
            <a:ext cx="8724036" cy="615174"/>
          </a:xfrm>
        </p:spPr>
        <p:txBody>
          <a:bodyPr>
            <a:noAutofit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Surface temperature compared to the average of the period 1850-1900
</a:t>
            </a:r>
            <a:endParaRPr lang="fr-FR" sz="2800" b="1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C64F182A-0D66-4EC5-B781-CA5194AB0416}"/>
              </a:ext>
            </a:extLst>
          </p:cNvPr>
          <p:cNvSpPr txBox="1">
            <a:spLocks/>
          </p:cNvSpPr>
          <p:nvPr/>
        </p:nvSpPr>
        <p:spPr>
          <a:xfrm>
            <a:off x="601001" y="1107033"/>
            <a:ext cx="8175110" cy="701832"/>
          </a:xfrm>
          <a:prstGeom prst="rect">
            <a:avLst/>
          </a:prstGeom>
        </p:spPr>
        <p:txBody>
          <a:bodyPr vert="horz" lIns="82296" tIns="82296" rIns="82296" bIns="6858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Face au changement climatique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F618DF5-9FC0-4419-BA62-998D5A0DF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20" b="8179"/>
          <a:stretch/>
        </p:blipFill>
        <p:spPr>
          <a:xfrm>
            <a:off x="52075" y="1752600"/>
            <a:ext cx="8724036" cy="425172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4DEAF62-CCE5-41DC-A80B-C849A6F8EADC}"/>
              </a:ext>
            </a:extLst>
          </p:cNvPr>
          <p:cNvSpPr txBox="1"/>
          <p:nvPr/>
        </p:nvSpPr>
        <p:spPr>
          <a:xfrm>
            <a:off x="1597834" y="5163858"/>
            <a:ext cx="706397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50" dirty="0">
                <a:solidFill>
                  <a:schemeClr val="accent1">
                    <a:lumMod val="50000"/>
                  </a:schemeClr>
                </a:solidFill>
              </a:rPr>
              <a:t>Source : </a:t>
            </a:r>
            <a:r>
              <a:rPr lang="fr-FR" sz="1350" dirty="0"/>
              <a:t>GIEC (2021)</a:t>
            </a:r>
          </a:p>
        </p:txBody>
      </p:sp>
    </p:spTree>
    <p:extLst>
      <p:ext uri="{BB962C8B-B14F-4D97-AF65-F5344CB8AC3E}">
        <p14:creationId xmlns:p14="http://schemas.microsoft.com/office/powerpoint/2010/main" val="3849919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7AC7D3-07D5-4E06-8DE5-090BA1F4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51" y="437265"/>
            <a:ext cx="8635559" cy="1371600"/>
          </a:xfrm>
        </p:spPr>
        <p:txBody>
          <a:bodyPr>
            <a:normAutofit fontScale="90000"/>
          </a:bodyPr>
          <a:lstStyle/>
          <a:p>
            <a:r>
              <a:rPr lang="en-US" sz="3100" b="1" dirty="0"/>
              <a:t>Evolution of CO2 emissions worldwide between 1970 and 2018 – </a:t>
            </a:r>
            <a:r>
              <a:rPr lang="it-IT" sz="3100" b="1" dirty="0"/>
              <a:t>Base 100 index in 1990</a:t>
            </a:r>
            <a:r>
              <a:rPr lang="en-US" dirty="0"/>
              <a:t>
</a:t>
            </a:r>
            <a:endParaRPr lang="fr-FR" dirty="0"/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C64F182A-0D66-4EC5-B781-CA5194AB0416}"/>
              </a:ext>
            </a:extLst>
          </p:cNvPr>
          <p:cNvSpPr txBox="1">
            <a:spLocks/>
          </p:cNvSpPr>
          <p:nvPr/>
        </p:nvSpPr>
        <p:spPr>
          <a:xfrm>
            <a:off x="601001" y="1107033"/>
            <a:ext cx="8175110" cy="701832"/>
          </a:xfrm>
          <a:prstGeom prst="rect">
            <a:avLst/>
          </a:prstGeom>
        </p:spPr>
        <p:txBody>
          <a:bodyPr vert="horz" lIns="82296" tIns="82296" rIns="82296" bIns="68580" rtlCol="0" anchor="ctr">
            <a:noAutofit/>
          </a:bodyPr>
          <a:lstStyle>
            <a:lvl1pPr algn="l" defTabSz="9144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3600" b="1" kern="1200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100" dirty="0"/>
              <a:t>Face au changement climatique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A09B09-A8B3-486C-A157-58F0BCF25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85" r="2678"/>
          <a:stretch/>
        </p:blipFill>
        <p:spPr>
          <a:xfrm>
            <a:off x="718137" y="1397781"/>
            <a:ext cx="7480386" cy="51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1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8"/>
            <a:ext cx="8667453" cy="926436"/>
          </a:xfrm>
        </p:spPr>
        <p:txBody>
          <a:bodyPr>
            <a:noAutofit/>
          </a:bodyPr>
          <a:lstStyle/>
          <a:p>
            <a:r>
              <a:rPr lang="fr-FR" sz="2800" b="1" dirty="0"/>
              <a:t>Clean versus </a:t>
            </a:r>
            <a:r>
              <a:rPr lang="fr-FR" sz="2800" b="1" dirty="0" err="1"/>
              <a:t>dirty</a:t>
            </a:r>
            <a:r>
              <a:rPr lang="fr-FR" sz="2800" b="1" dirty="0"/>
              <a:t> patents</a:t>
            </a:r>
            <a:endParaRPr lang="fr-FR" sz="2800" dirty="0">
              <a:effectLst/>
            </a:endParaRPr>
          </a:p>
        </p:txBody>
      </p:sp>
      <p:pic>
        <p:nvPicPr>
          <p:cNvPr id="7" name="Image 6" descr="Capture d’écran 2020-11-09 à 20.27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17" y="1145370"/>
            <a:ext cx="6532687" cy="52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5224"/>
            <a:ext cx="8480680" cy="1371600"/>
          </a:xfrm>
        </p:spPr>
        <p:txBody>
          <a:bodyPr>
            <a:normAutofit/>
          </a:bodyPr>
          <a:lstStyle/>
          <a:p>
            <a:r>
              <a:rPr lang="fr-FR" sz="2800" b="1" dirty="0"/>
              <a:t>EVOLUTION OVER TIME OF Clean/</a:t>
            </a:r>
            <a:r>
              <a:rPr lang="fr-FR" sz="2800" b="1" dirty="0" err="1"/>
              <a:t>dirty</a:t>
            </a:r>
            <a:r>
              <a:rPr lang="fr-FR" sz="2800" b="1" dirty="0"/>
              <a:t>/</a:t>
            </a:r>
            <a:r>
              <a:rPr lang="fr-FR" sz="2800" b="1" dirty="0" err="1"/>
              <a:t>grey</a:t>
            </a:r>
            <a:r>
              <a:rPr lang="fr-FR" sz="2800" b="1" dirty="0"/>
              <a:t> car </a:t>
            </a:r>
            <a:r>
              <a:rPr lang="fr-FR" sz="2800" b="1" dirty="0" err="1"/>
              <a:t>related</a:t>
            </a:r>
            <a:r>
              <a:rPr lang="fr-FR" sz="2800" b="1" dirty="0"/>
              <a:t> innovations (Aghion et al. 2020)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FB92A8-C34B-1D97-CCD6-9115F6154377}"/>
              </a:ext>
            </a:extLst>
          </p:cNvPr>
          <p:cNvSpPr txBox="1"/>
          <p:nvPr/>
        </p:nvSpPr>
        <p:spPr>
          <a:xfrm>
            <a:off x="457200" y="1565329"/>
            <a:ext cx="789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(a) </a:t>
            </a:r>
            <a:r>
              <a:rPr lang="fr-FR" sz="2400" dirty="0" err="1"/>
              <a:t>Absolute</a:t>
            </a:r>
            <a:r>
              <a:rPr lang="fr-FR" sz="2400" dirty="0"/>
              <a:t> </a:t>
            </a:r>
            <a:r>
              <a:rPr lang="fr-FR" sz="2400" dirty="0" err="1"/>
              <a:t>number</a:t>
            </a:r>
            <a:r>
              <a:rPr lang="fr-FR" sz="2400" dirty="0"/>
              <a:t> of innovations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BB215D-5BA3-9B29-5C49-993995067BC1}"/>
              </a:ext>
            </a:extLst>
          </p:cNvPr>
          <p:cNvSpPr txBox="1"/>
          <p:nvPr/>
        </p:nvSpPr>
        <p:spPr>
          <a:xfrm>
            <a:off x="451771" y="6066602"/>
            <a:ext cx="824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1800" b="0" dirty="0"/>
              <a:t>Sourc</a:t>
            </a:r>
            <a:r>
              <a:rPr lang="fr-FR" dirty="0"/>
              <a:t>e: PATSTAT. Patents are </a:t>
            </a:r>
            <a:r>
              <a:rPr lang="fr-FR" dirty="0" err="1"/>
              <a:t>classified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IPC </a:t>
            </a:r>
            <a:r>
              <a:rPr lang="fr-FR"/>
              <a:t>and Y02 </a:t>
            </a:r>
            <a:r>
              <a:rPr lang="fr-FR" dirty="0"/>
              <a:t>classification </a:t>
            </a:r>
            <a:r>
              <a:rPr lang="fr-FR" dirty="0" err="1"/>
              <a:t>systems</a:t>
            </a:r>
            <a:r>
              <a:rPr lang="fr-FR" dirty="0"/>
              <a:t>.</a:t>
            </a:r>
            <a:endParaRPr lang="fr-FR" sz="1800" b="0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0126CF56-52B5-98A5-2E7A-C8ECEE425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82" y="2260834"/>
            <a:ext cx="8036835" cy="3571927"/>
          </a:xfrm>
        </p:spPr>
      </p:pic>
    </p:spTree>
    <p:extLst>
      <p:ext uri="{BB962C8B-B14F-4D97-AF65-F5344CB8AC3E}">
        <p14:creationId xmlns:p14="http://schemas.microsoft.com/office/powerpoint/2010/main" val="57175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795497"/>
          </a:xfrm>
        </p:spPr>
        <p:txBody>
          <a:bodyPr>
            <a:noAutofit/>
          </a:bodyPr>
          <a:lstStyle/>
          <a:p>
            <a:r>
              <a:rPr lang="fr-FR" sz="2800" b="1" dirty="0" err="1"/>
              <a:t>Rethink</a:t>
            </a:r>
            <a:r>
              <a:rPr lang="fr-FR" sz="2800" b="1" dirty="0"/>
              <a:t> </a:t>
            </a:r>
            <a:r>
              <a:rPr lang="fr-FR" sz="2800" b="1" dirty="0" err="1"/>
              <a:t>capitalism</a:t>
            </a:r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270120"/>
            <a:ext cx="8667453" cy="5342367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b="0" dirty="0"/>
              <a:t>Magic triangle: </a:t>
            </a:r>
            <a:r>
              <a:rPr lang="fr-FR" sz="2400" b="0" dirty="0" err="1"/>
              <a:t>Firms</a:t>
            </a:r>
            <a:r>
              <a:rPr lang="fr-FR" sz="2400" b="0" dirty="0"/>
              <a:t>/</a:t>
            </a:r>
            <a:r>
              <a:rPr lang="fr-FR" sz="2400" b="0" dirty="0" err="1"/>
              <a:t>Market</a:t>
            </a:r>
            <a:r>
              <a:rPr lang="fr-FR" sz="2400" b="0" dirty="0"/>
              <a:t> – State – Civil Society (Bowles and Carlin):</a:t>
            </a:r>
          </a:p>
          <a:p>
            <a:endParaRPr lang="fr-FR" sz="2400" b="0" dirty="0"/>
          </a:p>
          <a:p>
            <a:pPr marL="342900" indent="-342900">
              <a:buFont typeface="Arial"/>
              <a:buChar char="•"/>
            </a:pPr>
            <a:endParaRPr lang="fr-FR" sz="2400" b="0" dirty="0"/>
          </a:p>
          <a:p>
            <a:pPr marL="342900" indent="-342900">
              <a:buFont typeface="Arial"/>
              <a:buChar char="•"/>
            </a:pPr>
            <a:endParaRPr lang="fr-FR" sz="2400" b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A39E112-D9FA-8C0D-975A-19E6FD5FF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1874378"/>
            <a:ext cx="564832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76" y="1"/>
            <a:ext cx="8610763" cy="480446"/>
          </a:xfrm>
        </p:spPr>
        <p:txBody>
          <a:bodyPr>
            <a:noAutofit/>
          </a:bodyPr>
          <a:lstStyle/>
          <a:p>
            <a:r>
              <a:rPr lang="fr-FR" sz="2800" b="1" dirty="0" err="1"/>
              <a:t>Covid</a:t>
            </a:r>
            <a:r>
              <a:rPr lang="fr-FR" sz="2800" b="1" dirty="0"/>
              <a:t> as </a:t>
            </a:r>
            <a:r>
              <a:rPr lang="fr-FR" sz="2800" b="1" dirty="0" err="1"/>
              <a:t>revelator</a:t>
            </a:r>
            <a:r>
              <a:rPr lang="fr-FR" sz="2800" b="1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266647" y="6310957"/>
            <a:ext cx="461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/>
              <a:t>Triadic</a:t>
            </a:r>
            <a:r>
              <a:rPr lang="fr-FR" sz="1600" b="1"/>
              <a:t> patents </a:t>
            </a:r>
            <a:r>
              <a:rPr lang="fr-FR" sz="1600" b="1" dirty="0"/>
              <a:t>(per million </a:t>
            </a:r>
            <a:r>
              <a:rPr lang="fr-FR" sz="1600" b="1" dirty="0" err="1"/>
              <a:t>inhabitants</a:t>
            </a:r>
            <a:r>
              <a:rPr lang="fr-FR" sz="1600" b="1" dirty="0"/>
              <a:t>)</a:t>
            </a:r>
            <a:endParaRPr lang="fr-FR" sz="1600" b="1" dirty="0">
              <a:effectLst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937022-6FC8-7874-DD22-3692528023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02" y="480447"/>
            <a:ext cx="5830510" cy="583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8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D3BB839-7A16-7947-A673-CA1ED0587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914399"/>
            <a:ext cx="8759197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8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29427"/>
            <a:ext cx="8667453" cy="1044283"/>
          </a:xfrm>
        </p:spPr>
        <p:txBody>
          <a:bodyPr>
            <a:noAutofit/>
          </a:bodyPr>
          <a:lstStyle/>
          <a:p>
            <a:r>
              <a:rPr lang="fr-FR" sz="2800" dirty="0" err="1"/>
              <a:t>Covid</a:t>
            </a:r>
            <a:r>
              <a:rPr lang="fr-FR" sz="2800" dirty="0"/>
              <a:t> as </a:t>
            </a:r>
            <a:r>
              <a:rPr lang="fr-FR" sz="2800" dirty="0" err="1"/>
              <a:t>revelator</a:t>
            </a:r>
            <a:r>
              <a:rPr lang="fr-FR" sz="2800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08010" y="1848246"/>
            <a:ext cx="5111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Brevets en biotechnologies (pour 1 million d’habitants)</a:t>
            </a:r>
            <a:endParaRPr lang="fr-FR" sz="1600" dirty="0">
              <a:effectLst/>
            </a:endParaRPr>
          </a:p>
        </p:txBody>
      </p:sp>
      <p:pic>
        <p:nvPicPr>
          <p:cNvPr id="8" name="Image 7" descr="Capture d’écran 2020-11-09 à 17.09.5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1" y="2223697"/>
            <a:ext cx="7404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11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86" y="592210"/>
            <a:ext cx="8667453" cy="926436"/>
          </a:xfrm>
        </p:spPr>
        <p:txBody>
          <a:bodyPr>
            <a:noAutofit/>
          </a:bodyPr>
          <a:lstStyle/>
          <a:p>
            <a:r>
              <a:rPr lang="en-US" sz="2800" b="1" dirty="0"/>
              <a:t>Evolution of imports and exports of products intended for the fight against Covid-19</a:t>
            </a:r>
            <a:r>
              <a:rPr lang="en-US" sz="2800" dirty="0"/>
              <a:t>
</a:t>
            </a:r>
            <a:endParaRPr lang="fr-FR" sz="2800" dirty="0">
              <a:effectLst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7269" y="600418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fr-FR" sz="1400" dirty="0"/>
            </a:br>
            <a:endParaRPr lang="fr-FR" sz="1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E57D9F-40CD-426D-91BB-DD80A40DE9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71" y="1342465"/>
            <a:ext cx="6409858" cy="466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5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6F432C-939F-484B-9C96-B8D316E4C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3" t="13400" r="9016" b="13742"/>
          <a:stretch/>
        </p:blipFill>
        <p:spPr>
          <a:xfrm>
            <a:off x="0" y="1514899"/>
            <a:ext cx="8754533" cy="4656296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C0043809-7BA3-41B0-82A8-EE86BA5D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19" y="232474"/>
            <a:ext cx="8149816" cy="780399"/>
          </a:xfrm>
        </p:spPr>
        <p:txBody>
          <a:bodyPr>
            <a:normAutofit/>
          </a:bodyPr>
          <a:lstStyle/>
          <a:p>
            <a:r>
              <a:rPr lang="fr-FR" sz="2800" b="1" dirty="0" err="1"/>
              <a:t>Medical</a:t>
            </a:r>
            <a:r>
              <a:rPr lang="fr-FR" sz="2800" b="1" dirty="0"/>
              <a:t> and </a:t>
            </a:r>
            <a:r>
              <a:rPr lang="fr-FR" sz="2800" b="1" dirty="0" err="1"/>
              <a:t>pharmaceutical</a:t>
            </a:r>
            <a:r>
              <a:rPr lang="fr-FR" sz="2800" b="1" dirty="0"/>
              <a:t>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1987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E56A5-DA2C-4FD5-9F4E-0D626F4A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246"/>
            <a:ext cx="5791200" cy="786157"/>
          </a:xfrm>
        </p:spPr>
        <p:txBody>
          <a:bodyPr>
            <a:normAutofit/>
          </a:bodyPr>
          <a:lstStyle/>
          <a:p>
            <a:r>
              <a:rPr lang="fr-FR" sz="2800" b="1" dirty="0"/>
              <a:t>Education</a:t>
            </a:r>
            <a:endParaRPr lang="en-US" sz="2800" b="1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850063F-54D6-42E1-9DEF-92B9A6BC7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51" y="1053885"/>
            <a:ext cx="8620298" cy="46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75866-8CA6-4DCE-AE90-EDE20C19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61" y="968452"/>
            <a:ext cx="8239439" cy="46308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280E300-5396-4C9D-A691-9BC9B6D5B86F}"/>
              </a:ext>
            </a:extLst>
          </p:cNvPr>
          <p:cNvSpPr txBox="1">
            <a:spLocks/>
          </p:cNvSpPr>
          <p:nvPr/>
        </p:nvSpPr>
        <p:spPr>
          <a:xfrm>
            <a:off x="447361" y="282652"/>
            <a:ext cx="5791200" cy="1371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/>
              <a:t>Education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9965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TM10001115[[fn=Colis]]</Template>
  <TotalTime>16924</TotalTime>
  <Words>321</Words>
  <Application>Microsoft Office PowerPoint</Application>
  <PresentationFormat>On-screen Show (4:3)</PresentationFormat>
  <Paragraphs>56</Paragraphs>
  <Slides>28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Meiryo</vt:lpstr>
      <vt:lpstr>Arial</vt:lpstr>
      <vt:lpstr>Calibri</vt:lpstr>
      <vt:lpstr>Essential</vt:lpstr>
      <vt:lpstr>Covid as revelator </vt:lpstr>
      <vt:lpstr>Covid as revelator </vt:lpstr>
      <vt:lpstr>Covid as revelator </vt:lpstr>
      <vt:lpstr>PowerPoint Presentation</vt:lpstr>
      <vt:lpstr>Covid as revelator </vt:lpstr>
      <vt:lpstr>Evolution of imports and exports of products intended for the fight against Covid-19
</vt:lpstr>
      <vt:lpstr>Medical and pharmaceutical technologies</vt:lpstr>
      <vt:lpstr>Education</vt:lpstr>
      <vt:lpstr>PowerPoint Presentation</vt:lpstr>
      <vt:lpstr>PowerPoint Presentation</vt:lpstr>
      <vt:lpstr>PowerPoint Presentation</vt:lpstr>
      <vt:lpstr>Competition, growth and distance to frontier</vt:lpstr>
      <vt:lpstr>PowerPoint Presentation</vt:lpstr>
      <vt:lpstr>PowerPoint Presentation</vt:lpstr>
      <vt:lpstr>PowerPoint Presentation</vt:lpstr>
      <vt:lpstr>Flexsecurity </vt:lpstr>
      <vt:lpstr>Alexandra roulet on denmark</vt:lpstr>
      <vt:lpstr>Alexandra roulet on denmark</vt:lpstr>
      <vt:lpstr>PowerPoint Presentation</vt:lpstr>
      <vt:lpstr>PowerPoint Presentation</vt:lpstr>
      <vt:lpstr>PowerPoint Presentation</vt:lpstr>
      <vt:lpstr>Covid as revelator </vt:lpstr>
      <vt:lpstr>Covid as revelator </vt:lpstr>
      <vt:lpstr>   Surface temperature compared to the average of the period 1850-1900
</vt:lpstr>
      <vt:lpstr>Evolution of CO2 emissions worldwide between 1970 and 2018 – Base 100 index in 1990
</vt:lpstr>
      <vt:lpstr>Clean versus dirty patents</vt:lpstr>
      <vt:lpstr>EVOLUTION OVER TIME OF Clean/dirty/grey car related innovations (Aghion et al. 2020)</vt:lpstr>
      <vt:lpstr>Rethink capitalism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 Devient inventeur ?</dc:title>
  <dc:creator>Simon Bunel</dc:creator>
  <cp:lastModifiedBy>AGHION Philippe</cp:lastModifiedBy>
  <cp:revision>2050</cp:revision>
  <dcterms:created xsi:type="dcterms:W3CDTF">2016-09-21T18:50:44Z</dcterms:created>
  <dcterms:modified xsi:type="dcterms:W3CDTF">2022-06-30T11:50:22Z</dcterms:modified>
</cp:coreProperties>
</file>